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69" r:id="rId9"/>
    <p:sldId id="262" r:id="rId10"/>
    <p:sldId id="266" r:id="rId11"/>
    <p:sldId id="267" r:id="rId12"/>
    <p:sldId id="265" r:id="rId13"/>
    <p:sldId id="263" r:id="rId14"/>
    <p:sldId id="275" r:id="rId15"/>
    <p:sldId id="276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5320" autoAdjust="0"/>
  </p:normalViewPr>
  <p:slideViewPr>
    <p:cSldViewPr snapToGrid="0">
      <p:cViewPr varScale="1">
        <p:scale>
          <a:sx n="87" d="100"/>
          <a:sy n="87" d="100"/>
        </p:scale>
        <p:origin x="137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07F81-138A-4CA6-9212-160DA389940C}" type="datetimeFigureOut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77DC1-A755-406A-8978-CB3DE5A17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920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9BC31-090E-4B53-9BCB-2C64EF9350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188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71F2-7A00-4730-8C91-FF2B54C366E9}" type="datetime1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26E-7DB5-4A89-965C-61E13BBCD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7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94A4A-60F5-40BF-B2AD-D79549422A02}" type="datetime1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26E-7DB5-4A89-965C-61E13BBCD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258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319F-1F09-4FAA-90F7-27D2BE841FCD}" type="datetime1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26E-7DB5-4A89-965C-61E13BBCD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254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8C66A-2E2E-4508-9874-55A2D5D4A1BA}" type="datetime1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26E-7DB5-4A89-965C-61E13BBCD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52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41C3-CAA7-448D-A13A-238B2FCA870C}" type="datetime1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26E-7DB5-4A89-965C-61E13BBCD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747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C7481-40AB-4EE7-8113-A7CC7003800B}" type="datetime1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26E-7DB5-4A89-965C-61E13BBCD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727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D52EE-352F-464B-8783-218ECD5BC997}" type="datetime1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26E-7DB5-4A89-965C-61E13BBCD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85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CD0CB-4FCB-49FB-AC76-53949BC5E240}" type="datetime1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26E-7DB5-4A89-965C-61E13BBCD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07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40D33-69F2-4FEA-826B-10E14F27C5BC}" type="datetime1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26E-7DB5-4A89-965C-61E13BBCD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490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6005F-B013-426E-9126-5ED243DAC379}" type="datetime1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26E-7DB5-4A89-965C-61E13BBCD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340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C6CFA-B58D-466D-84F2-95564C36937D}" type="datetime1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26E-7DB5-4A89-965C-61E13BBCD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956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5FB9F-A70F-4CBB-BB99-88A1BC6A7E6A}" type="datetime1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26E-7DB5-4A89-965C-61E13BBCD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0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99D41-EBF0-4718-B3C4-4A21A550219E}" type="datetime1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49287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A426E-7DB5-4A89-965C-61E13BBCD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93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副标题 2"/>
          <p:cNvSpPr txBox="1">
            <a:spLocks/>
          </p:cNvSpPr>
          <p:nvPr/>
        </p:nvSpPr>
        <p:spPr>
          <a:xfrm>
            <a:off x="1862416" y="5295607"/>
            <a:ext cx="7019413" cy="5504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38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No.8 “Cusps in a </a:t>
            </a:r>
            <a:r>
              <a:rPr lang="en-US" altLang="zh-CN" sz="3800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Cyinder</a:t>
            </a:r>
            <a:r>
              <a:rPr lang="en-US" altLang="zh-CN" sz="38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altLang="zh-CN" sz="3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" r="103" b="25257"/>
          <a:stretch/>
        </p:blipFill>
        <p:spPr>
          <a:xfrm>
            <a:off x="0" y="0"/>
            <a:ext cx="9144000" cy="4800600"/>
          </a:xfrm>
          <a:prstGeom prst="rect">
            <a:avLst/>
          </a:prstGeom>
        </p:spPr>
      </p:pic>
      <p:sp>
        <p:nvSpPr>
          <p:cNvPr id="12" name="副标题 2"/>
          <p:cNvSpPr txBox="1">
            <a:spLocks/>
          </p:cNvSpPr>
          <p:nvPr/>
        </p:nvSpPr>
        <p:spPr>
          <a:xfrm>
            <a:off x="4683483" y="5969907"/>
            <a:ext cx="1377278" cy="26257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张学祥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1" y="4917798"/>
            <a:ext cx="1452597" cy="1438553"/>
          </a:xfrm>
          <a:prstGeom prst="rect">
            <a:avLst/>
          </a:prstGeom>
        </p:spPr>
      </p:pic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F77AB-C0DF-461C-BD41-1438C7A1063E}" type="datetime1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26E-7DB5-4A89-965C-61E13BBCD2E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20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51"/>
    </mc:Choice>
    <mc:Fallback xmlns="">
      <p:transition spd="slow" advTm="1115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0D7DD212-8827-447E-89E8-A70E6A6DBCBA}"/>
              </a:ext>
            </a:extLst>
          </p:cNvPr>
          <p:cNvSpPr txBox="1">
            <a:spLocks/>
          </p:cNvSpPr>
          <p:nvPr/>
        </p:nvSpPr>
        <p:spPr>
          <a:xfrm>
            <a:off x="2540" y="430356"/>
            <a:ext cx="2916169" cy="6500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转轴直径</a:t>
            </a:r>
            <a:endParaRPr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0767F4E-8546-4DF4-90EE-6D891E1D402B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131E-0CF9-426D-8E2B-BE01D40E527D}" type="datetime1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26E-7DB5-4A89-965C-61E13BBCD2E5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42" y="1671750"/>
            <a:ext cx="8889023" cy="496293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74784" y="1302418"/>
            <a:ext cx="296300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不同转轴直径下的周期长度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905270" y="1894582"/>
                <a:ext cx="2462184" cy="65985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z="1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转轴转速：</a:t>
                </a: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3</a:t>
                </a:r>
                <a:r>
                  <a:rPr lang="en-US" altLang="zh-CN" sz="1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0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𝑅𝑃𝑀</m:t>
                    </m:r>
                  </m:oMath>
                </a14:m>
                <a:endParaRPr lang="en-US" altLang="zh-CN" sz="14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流体密度：</a:t>
                </a:r>
                <a:r>
                  <a:rPr lang="en-US" altLang="zh-CN" sz="1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945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𝑘𝑔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</m:t>
                    </m:r>
                    <m:sSup>
                      <m:sSup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𝑚</m:t>
                        </m:r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sz="14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表面张力系数：</a:t>
                </a:r>
                <a:r>
                  <a:rPr lang="en-US" altLang="zh-CN" sz="1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31.6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𝑚𝑁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</m:t>
                    </m:r>
                  </m:oMath>
                </a14:m>
                <a:endParaRPr lang="en-US" altLang="zh-CN" sz="14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70" y="1894582"/>
                <a:ext cx="2462184" cy="659853"/>
              </a:xfrm>
              <a:prstGeom prst="rect">
                <a:avLst/>
              </a:prstGeom>
              <a:blipFill>
                <a:blip r:embed="rId4"/>
                <a:stretch>
                  <a:fillRect l="-494" t="-7273"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5415724" y="3554158"/>
            <a:ext cx="291025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趋势：转轴直径越大，形成的尖端周期长度越大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18709" y="4595765"/>
            <a:ext cx="393016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原因：转轴直径增大，转动势能的影响增大，流体趋于向转动势能更小的位置聚集，也就是更靠近圆心的位置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577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0D7DD212-8827-447E-89E8-A70E6A6DBCBA}"/>
              </a:ext>
            </a:extLst>
          </p:cNvPr>
          <p:cNvSpPr txBox="1">
            <a:spLocks/>
          </p:cNvSpPr>
          <p:nvPr/>
        </p:nvSpPr>
        <p:spPr>
          <a:xfrm>
            <a:off x="2540" y="430356"/>
            <a:ext cx="2916169" cy="6500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转轴转速</a:t>
            </a:r>
            <a:endParaRPr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0767F4E-8546-4DF4-90EE-6D891E1D402B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7D49-571E-40CF-BCED-FEBF22034F2F}" type="datetime1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26E-7DB5-4A89-965C-61E13BBCD2E5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813289"/>
            <a:ext cx="8496300" cy="458812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83576" y="1352496"/>
            <a:ext cx="29718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不同转轴转速下的周期长度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1028700" y="2027343"/>
                <a:ext cx="2303585" cy="68528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z="1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转轴直径：</a:t>
                </a:r>
                <a:r>
                  <a:rPr lang="en-US" altLang="zh-CN" sz="1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45 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mm</a:t>
                </a:r>
                <a:endParaRPr lang="en-US" altLang="zh-CN" sz="14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流体密度：</a:t>
                </a:r>
                <a:r>
                  <a:rPr lang="en-US" altLang="zh-CN" sz="1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945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𝑘𝑔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</m:t>
                    </m:r>
                    <m:sSup>
                      <m:sSup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𝑚</m:t>
                        </m:r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sz="14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表面张力系数：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31.6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𝑚𝑁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</m:t>
                    </m:r>
                  </m:oMath>
                </a14:m>
                <a:endParaRPr lang="en-US" altLang="zh-CN" sz="14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027343"/>
                <a:ext cx="2303585" cy="685288"/>
              </a:xfrm>
              <a:prstGeom prst="rect">
                <a:avLst/>
              </a:prstGeom>
              <a:blipFill>
                <a:blip r:embed="rId4"/>
                <a:stretch>
                  <a:fillRect l="-526" t="-5263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371600" y="3360790"/>
            <a:ext cx="291025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趋势：转轴直径越大，形成的尖端周期长度越大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24754" y="4815572"/>
            <a:ext cx="393016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原因：转轴转速增大，转动势能的影响增大，流体趋于向转动势能更小的位置聚集，也就是更靠近圆心的位置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162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0D7DD212-8827-447E-89E8-A70E6A6DBCBA}"/>
              </a:ext>
            </a:extLst>
          </p:cNvPr>
          <p:cNvSpPr txBox="1">
            <a:spLocks/>
          </p:cNvSpPr>
          <p:nvPr/>
        </p:nvSpPr>
        <p:spPr>
          <a:xfrm>
            <a:off x="2540" y="430356"/>
            <a:ext cx="5290429" cy="6500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流体种类</a:t>
            </a:r>
            <a:endParaRPr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0767F4E-8546-4DF4-90EE-6D891E1D402B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F460-CF62-417F-B442-EB967AC2854D}" type="datetime1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26E-7DB5-4A89-965C-61E13BBCD2E5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48382" y="1338649"/>
            <a:ext cx="25321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不同流体下的周期长度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815486" y="2027074"/>
                <a:ext cx="1751868" cy="4475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z="1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转轴转速：</a:t>
                </a: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3</a:t>
                </a:r>
                <a:r>
                  <a:rPr lang="en-US" altLang="zh-CN" sz="1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0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𝑅𝑃𝑀</m:t>
                    </m:r>
                  </m:oMath>
                </a14:m>
                <a:endParaRPr lang="en-US" altLang="zh-CN" sz="14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转轴直径：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14 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𝑚𝑚</m:t>
                    </m:r>
                  </m:oMath>
                </a14:m>
                <a:endParaRPr lang="en-US" altLang="zh-CN" sz="14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86" y="2027074"/>
                <a:ext cx="1751868" cy="447516"/>
              </a:xfrm>
              <a:prstGeom prst="rect">
                <a:avLst/>
              </a:prstGeom>
              <a:blipFill>
                <a:blip r:embed="rId3"/>
                <a:stretch>
                  <a:fillRect l="-692" t="-10667"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31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4F4F12D6-DE90-4116-9D7C-45B4B98A6DFB}"/>
              </a:ext>
            </a:extLst>
          </p:cNvPr>
          <p:cNvSpPr txBox="1">
            <a:spLocks/>
          </p:cNvSpPr>
          <p:nvPr/>
        </p:nvSpPr>
        <p:spPr>
          <a:xfrm>
            <a:off x="2540" y="430356"/>
            <a:ext cx="2916169" cy="6500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结论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6A8B273-31F1-4EA1-ADE7-0188FA268079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9300B-A30B-4AED-AE2C-9AEF87F505D6}" type="datetime1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26E-7DB5-4A89-965C-61E13BBCD2E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58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057400" cy="365125"/>
          </a:xfrm>
        </p:spPr>
        <p:txBody>
          <a:bodyPr/>
          <a:lstStyle/>
          <a:p>
            <a:fld id="{EA2ADACA-E9CF-490B-A6CE-AC04BEFE45B8}" type="datetime1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470727"/>
            <a:ext cx="3086100" cy="365125"/>
          </a:xfrm>
        </p:spPr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86600" y="6470727"/>
            <a:ext cx="2057400" cy="365125"/>
          </a:xfrm>
        </p:spPr>
        <p:txBody>
          <a:bodyPr/>
          <a:lstStyle/>
          <a:p>
            <a:fld id="{DDB1CE54-DF40-4858-B284-AD99605AB19E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540" y="430355"/>
            <a:ext cx="2683510" cy="737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2009" y="1545141"/>
            <a:ext cx="68799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rgbClr val="0070C0"/>
                </a:solidFill>
                <a:latin typeface="Viner Hand ITC" panose="03070502030502020203" pitchFamily="66" charset="0"/>
                <a:cs typeface="Times New Roman" panose="02020603050405020304" pitchFamily="18" charset="0"/>
              </a:rPr>
              <a:t>Thanks for your watching</a:t>
            </a:r>
            <a:endParaRPr lang="zh-CN" altLang="en-US" sz="4400" dirty="0">
              <a:solidFill>
                <a:srgbClr val="0070C0"/>
              </a:solidFill>
              <a:latin typeface="Viner Hand ITC" panose="03070502030502020203" pitchFamily="66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728" y="2991691"/>
            <a:ext cx="2622542" cy="259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7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057400" cy="365125"/>
          </a:xfrm>
        </p:spPr>
        <p:txBody>
          <a:bodyPr/>
          <a:lstStyle/>
          <a:p>
            <a:fld id="{6CDE61F0-A3BC-4C9A-8826-5A9244E8BEF1}" type="datetime1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470727"/>
            <a:ext cx="3086100" cy="365125"/>
          </a:xfrm>
        </p:spPr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86600" y="6470727"/>
            <a:ext cx="2057400" cy="365125"/>
          </a:xfrm>
        </p:spPr>
        <p:txBody>
          <a:bodyPr/>
          <a:lstStyle/>
          <a:p>
            <a:fld id="{DDB1CE54-DF40-4858-B284-AD99605AB19E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540" y="430355"/>
            <a:ext cx="2683510" cy="737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总结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7B10D97-51E3-4E16-9606-7B181BAEBA05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 txBox="1">
            <a:spLocks/>
          </p:cNvSpPr>
          <p:nvPr/>
        </p:nvSpPr>
        <p:spPr>
          <a:xfrm>
            <a:off x="278477" y="4059058"/>
            <a:ext cx="3637392" cy="270960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个水平圆柱内部分填充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粘性流体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，当圆柱绕其轴线旋转时，可以观察到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异常的流体行为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，如圆柱体壁上的尖端形状。研究这个现象。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540" y="430355"/>
            <a:ext cx="2683510" cy="737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题目回顾</a:t>
            </a:r>
            <a:endParaRPr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7B10D97-51E3-4E16-9606-7B181BAEBA05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78477" y="1692025"/>
            <a:ext cx="85610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horizontal cylinder is partially filled with a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viscous fluid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When the cylinder is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rotated around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axis,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unusual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fluid behavior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observed,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such as </a:t>
            </a:r>
          </a:p>
          <a:p>
            <a:pPr algn="just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cusp-like  shapes on  the </a:t>
            </a:r>
          </a:p>
          <a:p>
            <a:pPr algn="just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walls   of   the   cylinder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Investigate the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phenomenon.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  <p:pic>
        <p:nvPicPr>
          <p:cNvPr id="3" name="VID_20180812_21153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5061680" y="1577536"/>
            <a:ext cx="2792539" cy="4964513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0DB1E-A618-4A35-9296-82A32128FCA6}" type="datetime1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26E-7DB5-4A89-965C-61E13BBCD2E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42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1EDBA2F5-3478-40B1-9B14-451572C4F4BD}"/>
              </a:ext>
            </a:extLst>
          </p:cNvPr>
          <p:cNvSpPr txBox="1">
            <a:spLocks/>
          </p:cNvSpPr>
          <p:nvPr/>
        </p:nvSpPr>
        <p:spPr>
          <a:xfrm>
            <a:off x="2540" y="430356"/>
            <a:ext cx="2916169" cy="6500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流体性质</a:t>
            </a:r>
            <a:endParaRPr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E90B0EF-B08A-4B0E-8D33-3F1E8D2C4894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8A68-2CDC-4DA4-8B48-709BC7C2D97B}" type="datetime1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26E-7DB5-4A89-965C-61E13BBCD2E5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82994" y="1521362"/>
            <a:ext cx="50825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质量守恒</a:t>
            </a:r>
            <a:endParaRPr lang="en-US" altLang="zh-CN" sz="24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粘性</a:t>
            </a:r>
            <a:endParaRPr lang="en-US" altLang="zh-CN" sz="24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流体抵抗变形或阻止相邻流体层产生相对运动的性质。可看成是分子间的内摩擦。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分布趋势</a:t>
            </a:r>
            <a:endParaRPr lang="en-US" altLang="zh-CN" sz="24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趋于能量最低的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形态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分布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02" name="组合 101"/>
          <p:cNvGrpSpPr/>
          <p:nvPr/>
        </p:nvGrpSpPr>
        <p:grpSpPr>
          <a:xfrm>
            <a:off x="5723792" y="1521362"/>
            <a:ext cx="3245257" cy="2575883"/>
            <a:chOff x="6141096" y="1480926"/>
            <a:chExt cx="2886969" cy="231175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1096" y="1480926"/>
              <a:ext cx="2886969" cy="1934269"/>
            </a:xfrm>
            <a:prstGeom prst="rect">
              <a:avLst/>
            </a:prstGeom>
          </p:spPr>
        </p:pic>
        <p:sp>
          <p:nvSpPr>
            <p:cNvPr id="99" name="文本框 98"/>
            <p:cNvSpPr txBox="1"/>
            <p:nvPr/>
          </p:nvSpPr>
          <p:spPr>
            <a:xfrm>
              <a:off x="6572136" y="3423351"/>
              <a:ext cx="2025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失重状态下的液滴</a:t>
              </a:r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358663" y="3981376"/>
            <a:ext cx="5610386" cy="2593730"/>
            <a:chOff x="3778100" y="4202123"/>
            <a:chExt cx="5249965" cy="2655877"/>
          </a:xfrm>
        </p:grpSpPr>
        <p:grpSp>
          <p:nvGrpSpPr>
            <p:cNvPr id="12" name="组合 11"/>
            <p:cNvGrpSpPr/>
            <p:nvPr/>
          </p:nvGrpSpPr>
          <p:grpSpPr>
            <a:xfrm>
              <a:off x="3778100" y="4202123"/>
              <a:ext cx="5249965" cy="2655877"/>
              <a:chOff x="3778100" y="4202123"/>
              <a:chExt cx="5249965" cy="2655877"/>
            </a:xfrm>
          </p:grpSpPr>
          <p:grpSp>
            <p:nvGrpSpPr>
              <p:cNvPr id="103" name="组合 102"/>
              <p:cNvGrpSpPr/>
              <p:nvPr/>
            </p:nvGrpSpPr>
            <p:grpSpPr>
              <a:xfrm>
                <a:off x="3778100" y="4202123"/>
                <a:ext cx="5249965" cy="2655877"/>
                <a:chOff x="251009" y="3342466"/>
                <a:chExt cx="5864041" cy="3130150"/>
              </a:xfrm>
            </p:grpSpPr>
            <p:grpSp>
              <p:nvGrpSpPr>
                <p:cNvPr id="94" name="组合 93"/>
                <p:cNvGrpSpPr/>
                <p:nvPr/>
              </p:nvGrpSpPr>
              <p:grpSpPr>
                <a:xfrm>
                  <a:off x="251009" y="4262180"/>
                  <a:ext cx="2714177" cy="1386827"/>
                  <a:chOff x="6182837" y="2106583"/>
                  <a:chExt cx="2714177" cy="1386827"/>
                </a:xfrm>
              </p:grpSpPr>
              <p:grpSp>
                <p:nvGrpSpPr>
                  <p:cNvPr id="58" name="组合 57"/>
                  <p:cNvGrpSpPr/>
                  <p:nvPr/>
                </p:nvGrpSpPr>
                <p:grpSpPr>
                  <a:xfrm>
                    <a:off x="6518964" y="2106583"/>
                    <a:ext cx="2378050" cy="1386827"/>
                    <a:chOff x="6556582" y="1657816"/>
                    <a:chExt cx="2378050" cy="1386827"/>
                  </a:xfrm>
                </p:grpSpPr>
                <p:cxnSp>
                  <p:nvCxnSpPr>
                    <p:cNvPr id="17" name="直接箭头连接符 16"/>
                    <p:cNvCxnSpPr/>
                    <p:nvPr/>
                  </p:nvCxnSpPr>
                  <p:spPr>
                    <a:xfrm>
                      <a:off x="6561821" y="2347055"/>
                      <a:ext cx="2372811" cy="0"/>
                    </a:xfrm>
                    <a:prstGeom prst="straightConnector1">
                      <a:avLst/>
                    </a:prstGeom>
                    <a:ln w="571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直接箭头连接符 19"/>
                    <p:cNvCxnSpPr/>
                    <p:nvPr/>
                  </p:nvCxnSpPr>
                  <p:spPr>
                    <a:xfrm>
                      <a:off x="6556583" y="2704124"/>
                      <a:ext cx="2372811" cy="0"/>
                    </a:xfrm>
                    <a:prstGeom prst="straightConnector1">
                      <a:avLst/>
                    </a:prstGeom>
                    <a:ln w="571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直接箭头连接符 70"/>
                    <p:cNvCxnSpPr/>
                    <p:nvPr/>
                  </p:nvCxnSpPr>
                  <p:spPr>
                    <a:xfrm>
                      <a:off x="6557256" y="1996096"/>
                      <a:ext cx="2372811" cy="0"/>
                    </a:xfrm>
                    <a:prstGeom prst="straightConnector1">
                      <a:avLst/>
                    </a:prstGeom>
                    <a:ln w="571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直接箭头连接符 71"/>
                    <p:cNvCxnSpPr/>
                    <p:nvPr/>
                  </p:nvCxnSpPr>
                  <p:spPr>
                    <a:xfrm>
                      <a:off x="6557256" y="1657816"/>
                      <a:ext cx="2372811" cy="0"/>
                    </a:xfrm>
                    <a:prstGeom prst="straightConnector1">
                      <a:avLst/>
                    </a:prstGeom>
                    <a:ln w="571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直接箭头连接符 46"/>
                    <p:cNvCxnSpPr/>
                    <p:nvPr/>
                  </p:nvCxnSpPr>
                  <p:spPr>
                    <a:xfrm>
                      <a:off x="6556582" y="3044643"/>
                      <a:ext cx="2372812" cy="0"/>
                    </a:xfrm>
                    <a:prstGeom prst="straightConnector1">
                      <a:avLst/>
                    </a:prstGeom>
                    <a:ln w="571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" name="文本框 58"/>
                      <p:cNvSpPr txBox="1"/>
                      <p:nvPr/>
                    </p:nvSpPr>
                    <p:spPr>
                      <a:xfrm>
                        <a:off x="6182837" y="2568643"/>
                        <a:ext cx="343313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oMath>
                          </m:oMathPara>
                        </a14:m>
                        <a:endParaRPr lang="zh-CN" alt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59" name="文本框 5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182837" y="2568643"/>
                        <a:ext cx="343313" cy="40011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97" name="组合 96"/>
                <p:cNvGrpSpPr/>
                <p:nvPr/>
              </p:nvGrpSpPr>
              <p:grpSpPr>
                <a:xfrm>
                  <a:off x="1581941" y="3342466"/>
                  <a:ext cx="4533109" cy="2656856"/>
                  <a:chOff x="4494956" y="3017295"/>
                  <a:chExt cx="4533109" cy="2656856"/>
                </a:xfrm>
              </p:grpSpPr>
              <p:grpSp>
                <p:nvGrpSpPr>
                  <p:cNvPr id="90" name="组合 89"/>
                  <p:cNvGrpSpPr/>
                  <p:nvPr/>
                </p:nvGrpSpPr>
                <p:grpSpPr>
                  <a:xfrm>
                    <a:off x="4494956" y="3017295"/>
                    <a:ext cx="4533109" cy="2656856"/>
                    <a:chOff x="4433184" y="3288011"/>
                    <a:chExt cx="4533109" cy="2656856"/>
                  </a:xfrm>
                </p:grpSpPr>
                <p:cxnSp>
                  <p:nvCxnSpPr>
                    <p:cNvPr id="70" name="直接连接符 69"/>
                    <p:cNvCxnSpPr/>
                    <p:nvPr/>
                  </p:nvCxnSpPr>
                  <p:spPr>
                    <a:xfrm flipV="1">
                      <a:off x="8936611" y="3560754"/>
                      <a:ext cx="0" cy="977643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9" name="组合 88"/>
                    <p:cNvGrpSpPr/>
                    <p:nvPr/>
                  </p:nvGrpSpPr>
                  <p:grpSpPr>
                    <a:xfrm>
                      <a:off x="4433184" y="3288011"/>
                      <a:ext cx="4533109" cy="2656856"/>
                      <a:chOff x="4396155" y="3288326"/>
                      <a:chExt cx="4533109" cy="2656856"/>
                    </a:xfrm>
                  </p:grpSpPr>
                  <p:grpSp>
                    <p:nvGrpSpPr>
                      <p:cNvPr id="74" name="组合 73"/>
                      <p:cNvGrpSpPr/>
                      <p:nvPr/>
                    </p:nvGrpSpPr>
                    <p:grpSpPr>
                      <a:xfrm>
                        <a:off x="4396155" y="3288326"/>
                        <a:ext cx="4533109" cy="2656856"/>
                        <a:chOff x="5023662" y="1430708"/>
                        <a:chExt cx="5621981" cy="4042508"/>
                      </a:xfrm>
                    </p:grpSpPr>
                    <p:cxnSp>
                      <p:nvCxnSpPr>
                        <p:cNvPr id="11" name="直接连接符 10"/>
                        <p:cNvCxnSpPr/>
                        <p:nvPr/>
                      </p:nvCxnSpPr>
                      <p:spPr>
                        <a:xfrm>
                          <a:off x="7449302" y="5076221"/>
                          <a:ext cx="3196341" cy="0"/>
                        </a:xfrm>
                        <a:prstGeom prst="line">
                          <a:avLst/>
                        </a:prstGeom>
                        <a:ln w="5715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3" name="直接连接符 22"/>
                        <p:cNvCxnSpPr/>
                        <p:nvPr/>
                      </p:nvCxnSpPr>
                      <p:spPr>
                        <a:xfrm flipH="1">
                          <a:off x="7319560" y="5076221"/>
                          <a:ext cx="434881" cy="367716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" name="直接连接符 25"/>
                        <p:cNvCxnSpPr/>
                        <p:nvPr/>
                      </p:nvCxnSpPr>
                      <p:spPr>
                        <a:xfrm flipH="1">
                          <a:off x="7628081" y="5101732"/>
                          <a:ext cx="434881" cy="367716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" name="直接连接符 26"/>
                        <p:cNvCxnSpPr/>
                        <p:nvPr/>
                      </p:nvCxnSpPr>
                      <p:spPr>
                        <a:xfrm flipH="1">
                          <a:off x="7984502" y="5089506"/>
                          <a:ext cx="434881" cy="367716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" name="直接连接符 27"/>
                        <p:cNvCxnSpPr/>
                        <p:nvPr/>
                      </p:nvCxnSpPr>
                      <p:spPr>
                        <a:xfrm flipH="1">
                          <a:off x="8340926" y="5084476"/>
                          <a:ext cx="434881" cy="367716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9" name="直接连接符 28"/>
                        <p:cNvCxnSpPr/>
                        <p:nvPr/>
                      </p:nvCxnSpPr>
                      <p:spPr>
                        <a:xfrm flipH="1">
                          <a:off x="8676829" y="5105500"/>
                          <a:ext cx="434881" cy="367716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0" name="直接连接符 29"/>
                        <p:cNvCxnSpPr/>
                        <p:nvPr/>
                      </p:nvCxnSpPr>
                      <p:spPr>
                        <a:xfrm flipH="1">
                          <a:off x="9021096" y="5105499"/>
                          <a:ext cx="434881" cy="367716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7" name="直接连接符 36"/>
                        <p:cNvCxnSpPr/>
                        <p:nvPr/>
                      </p:nvCxnSpPr>
                      <p:spPr>
                        <a:xfrm flipH="1">
                          <a:off x="9710922" y="5101733"/>
                          <a:ext cx="434881" cy="367716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8" name="直接连接符 37"/>
                        <p:cNvCxnSpPr/>
                        <p:nvPr/>
                      </p:nvCxnSpPr>
                      <p:spPr>
                        <a:xfrm flipH="1">
                          <a:off x="9362291" y="5105500"/>
                          <a:ext cx="434881" cy="367716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9" name="直接连接符 38"/>
                        <p:cNvCxnSpPr/>
                        <p:nvPr/>
                      </p:nvCxnSpPr>
                      <p:spPr>
                        <a:xfrm flipH="1">
                          <a:off x="10067346" y="5076221"/>
                          <a:ext cx="434881" cy="367716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" name="弧形 2"/>
                        <p:cNvSpPr/>
                        <p:nvPr/>
                      </p:nvSpPr>
                      <p:spPr>
                        <a:xfrm rot="5400000">
                          <a:off x="6000654" y="453716"/>
                          <a:ext cx="3627655" cy="5581640"/>
                        </a:xfrm>
                        <a:prstGeom prst="arc">
                          <a:avLst>
                            <a:gd name="adj1" fmla="val 16225529"/>
                            <a:gd name="adj2" fmla="val 177329"/>
                          </a:avLst>
                        </a:prstGeom>
                        <a:ln w="38100">
                          <a:solidFill>
                            <a:srgbClr val="FFC00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75" name="组合 74"/>
                      <p:cNvGrpSpPr/>
                      <p:nvPr/>
                    </p:nvGrpSpPr>
                    <p:grpSpPr>
                      <a:xfrm>
                        <a:off x="6523031" y="4222181"/>
                        <a:ext cx="2373484" cy="1418515"/>
                        <a:chOff x="6556583" y="1657816"/>
                        <a:chExt cx="2373484" cy="1418515"/>
                      </a:xfrm>
                    </p:grpSpPr>
                    <p:cxnSp>
                      <p:nvCxnSpPr>
                        <p:cNvPr id="76" name="直接箭头连接符 75"/>
                        <p:cNvCxnSpPr/>
                        <p:nvPr/>
                      </p:nvCxnSpPr>
                      <p:spPr>
                        <a:xfrm>
                          <a:off x="6561821" y="2347055"/>
                          <a:ext cx="2209216" cy="0"/>
                        </a:xfrm>
                        <a:prstGeom prst="straightConnector1">
                          <a:avLst/>
                        </a:prstGeom>
                        <a:ln w="57150"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7" name="直接箭头连接符 76"/>
                        <p:cNvCxnSpPr/>
                        <p:nvPr/>
                      </p:nvCxnSpPr>
                      <p:spPr>
                        <a:xfrm>
                          <a:off x="6556583" y="2704124"/>
                          <a:ext cx="1817015" cy="0"/>
                        </a:xfrm>
                        <a:prstGeom prst="straightConnector1">
                          <a:avLst/>
                        </a:prstGeom>
                        <a:ln w="57150"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8" name="直接箭头连接符 77"/>
                        <p:cNvCxnSpPr/>
                        <p:nvPr/>
                      </p:nvCxnSpPr>
                      <p:spPr>
                        <a:xfrm>
                          <a:off x="6557256" y="1996096"/>
                          <a:ext cx="2372811" cy="0"/>
                        </a:xfrm>
                        <a:prstGeom prst="straightConnector1">
                          <a:avLst/>
                        </a:prstGeom>
                        <a:ln w="57150"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9" name="直接箭头连接符 78"/>
                        <p:cNvCxnSpPr/>
                        <p:nvPr/>
                      </p:nvCxnSpPr>
                      <p:spPr>
                        <a:xfrm>
                          <a:off x="6557257" y="1657816"/>
                          <a:ext cx="2372810" cy="0"/>
                        </a:xfrm>
                        <a:prstGeom prst="straightConnector1">
                          <a:avLst/>
                        </a:prstGeom>
                        <a:ln w="57150"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0" name="直接箭头连接符 79"/>
                        <p:cNvCxnSpPr/>
                        <p:nvPr/>
                      </p:nvCxnSpPr>
                      <p:spPr>
                        <a:xfrm>
                          <a:off x="6556584" y="3076331"/>
                          <a:ext cx="323768" cy="0"/>
                        </a:xfrm>
                        <a:prstGeom prst="straightConnector1">
                          <a:avLst/>
                        </a:prstGeom>
                        <a:ln w="57150"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6" name="文本框 95"/>
                      <p:cNvSpPr txBox="1"/>
                      <p:nvPr/>
                    </p:nvSpPr>
                    <p:spPr>
                      <a:xfrm>
                        <a:off x="6258588" y="4432527"/>
                        <a:ext cx="343313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m:oMathPara>
                        </a14:m>
                        <a:endParaRPr lang="zh-CN" alt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96" name="文本框 9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58588" y="4432527"/>
                        <a:ext cx="343313" cy="400110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r="-178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98" name="文本框 97"/>
                <p:cNvSpPr txBox="1"/>
                <p:nvPr/>
              </p:nvSpPr>
              <p:spPr>
                <a:xfrm>
                  <a:off x="2409501" y="6061432"/>
                  <a:ext cx="1559820" cy="4111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粘性示意图</a:t>
                  </a:r>
                  <a:endPara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p:grpSp>
          <p:cxnSp>
            <p:nvCxnSpPr>
              <p:cNvPr id="46" name="直接箭头连接符 45"/>
              <p:cNvCxnSpPr/>
              <p:nvPr/>
            </p:nvCxnSpPr>
            <p:spPr>
              <a:xfrm>
                <a:off x="4085462" y="4695269"/>
                <a:ext cx="2124333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接箭头连接符 47"/>
            <p:cNvCxnSpPr/>
            <p:nvPr/>
          </p:nvCxnSpPr>
          <p:spPr>
            <a:xfrm>
              <a:off x="6874412" y="4707169"/>
              <a:ext cx="212433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419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1EDBA2F5-3478-40B1-9B14-451572C4F4BD}"/>
              </a:ext>
            </a:extLst>
          </p:cNvPr>
          <p:cNvSpPr txBox="1">
            <a:spLocks/>
          </p:cNvSpPr>
          <p:nvPr/>
        </p:nvSpPr>
        <p:spPr>
          <a:xfrm>
            <a:off x="2540" y="430356"/>
            <a:ext cx="2916169" cy="6500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能量分析</a:t>
            </a:r>
            <a:endParaRPr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E90B0EF-B08A-4B0E-8D33-3F1E8D2C4894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D88-84B3-40A0-817C-85CE1C1BD8AB}" type="datetime1">
              <a:rPr lang="zh-CN" altLang="en-US" smtClean="0"/>
              <a:t>2018/8/17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26E-7DB5-4A89-965C-61E13BBCD2E5}" type="slidenum">
              <a:rPr lang="zh-CN" altLang="en-US" smtClean="0"/>
              <a:t>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18354" y="1165130"/>
                <a:ext cx="5988280" cy="5393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1.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重力势能</a:t>
                </a:r>
                <a:endParaRPr lang="en-US" altLang="zh-CN" sz="24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0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因为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重力作用而拥有的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能量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。其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大小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由物体与零势能面的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相对位置决定。物体的质量越大、相对的位置越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高，具有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重力势能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越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大。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表达式：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𝑬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𝑮𝑷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𝒎𝒈𝒉</m:t>
                    </m:r>
                  </m:oMath>
                </a14:m>
                <a:endParaRPr lang="en-US" altLang="zh-CN" sz="2000" b="1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2.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转动势能</a:t>
                </a:r>
                <a:endParaRPr lang="en-US" altLang="zh-CN" sz="24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   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粘性性质的使相邻流体层间趋于无相对滑移，此题中无相对滑移即保持角速度一致，等于转轴角速度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𝜔</m:t>
                    </m:r>
                  </m:oMath>
                </a14:m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，即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流体的转动能量只与所处位置有关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表达式：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𝑬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𝑹</m:t>
                        </m:r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𝑷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𝒎</m:t>
                    </m:r>
                    <m:sSup>
                      <m:sSup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zh-CN" alt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𝝎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𝒓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sz="2000" b="1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en-US" altLang="zh-CN" sz="24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3.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表面自由能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   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流体每单位表面积具有一定能量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，其系数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𝜎</m:t>
                    </m:r>
                  </m:oMath>
                </a14:m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与流体种类，温度等因素相关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表达式：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𝑬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𝑺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𝝈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𝑺</m:t>
                    </m:r>
                  </m:oMath>
                </a14:m>
                <a:endParaRPr lang="en-US" altLang="zh-CN" sz="2000" b="1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54" y="1165130"/>
                <a:ext cx="5988280" cy="5393079"/>
              </a:xfrm>
              <a:prstGeom prst="rect">
                <a:avLst/>
              </a:prstGeom>
              <a:blipFill>
                <a:blip r:embed="rId3"/>
                <a:stretch>
                  <a:fillRect l="-1527" t="-904" r="-916" b="-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/>
          <p:cNvGrpSpPr/>
          <p:nvPr/>
        </p:nvGrpSpPr>
        <p:grpSpPr>
          <a:xfrm>
            <a:off x="6486546" y="1504544"/>
            <a:ext cx="1793630" cy="1960685"/>
            <a:chOff x="6852139" y="1538654"/>
            <a:chExt cx="1793630" cy="1960685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6852139" y="2057401"/>
              <a:ext cx="179363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6852139" y="2297724"/>
              <a:ext cx="179363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852139" y="2523393"/>
              <a:ext cx="179363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852139" y="2769577"/>
              <a:ext cx="179363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852139" y="3004039"/>
              <a:ext cx="179363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7218485" y="1538654"/>
              <a:ext cx="0" cy="195189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>
              <a:off x="7599484" y="1538654"/>
              <a:ext cx="0" cy="195189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7966480" y="1538654"/>
              <a:ext cx="0" cy="195189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8352692" y="1547447"/>
              <a:ext cx="0" cy="195189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7918237" y="1676158"/>
            <a:ext cx="139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重力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等势线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8089162" y="3314673"/>
                <a:ext cx="504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162" y="3314673"/>
                <a:ext cx="504570" cy="369332"/>
              </a:xfrm>
              <a:prstGeom prst="rect">
                <a:avLst/>
              </a:prstGeom>
              <a:blipFill>
                <a:blip r:embed="rId4"/>
                <a:stretch>
                  <a:fillRect r="-1205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6547817" y="4133767"/>
            <a:ext cx="2288452" cy="2704618"/>
            <a:chOff x="6547817" y="3906712"/>
            <a:chExt cx="2288452" cy="2704618"/>
          </a:xfrm>
        </p:grpSpPr>
        <p:grpSp>
          <p:nvGrpSpPr>
            <p:cNvPr id="10" name="组合 9"/>
            <p:cNvGrpSpPr/>
            <p:nvPr/>
          </p:nvGrpSpPr>
          <p:grpSpPr>
            <a:xfrm>
              <a:off x="6547817" y="3906712"/>
              <a:ext cx="2288452" cy="2288452"/>
              <a:chOff x="6773219" y="4229100"/>
              <a:chExt cx="2181365" cy="218136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6773219" y="4229100"/>
                <a:ext cx="2181365" cy="2181365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929821" y="4391610"/>
                <a:ext cx="1868159" cy="1868159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7104424" y="4559988"/>
                <a:ext cx="1519587" cy="1519587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7250149" y="4703920"/>
                <a:ext cx="1231721" cy="1231721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7418229" y="4874109"/>
                <a:ext cx="891342" cy="891342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7573692" y="5029572"/>
                <a:ext cx="580416" cy="580416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7700196" y="5156076"/>
                <a:ext cx="327407" cy="327407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7799954" y="5255834"/>
                <a:ext cx="127890" cy="127890"/>
              </a:xfrm>
              <a:prstGeom prst="ellipse">
                <a:avLst/>
              </a:prstGeom>
              <a:solidFill>
                <a:srgbClr val="5B9BD5"/>
              </a:solidFill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7048160" y="6241998"/>
              <a:ext cx="1419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转动等势线</a:t>
              </a:r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027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1EDBA2F5-3478-40B1-9B14-451572C4F4BD}"/>
              </a:ext>
            </a:extLst>
          </p:cNvPr>
          <p:cNvSpPr txBox="1">
            <a:spLocks/>
          </p:cNvSpPr>
          <p:nvPr/>
        </p:nvSpPr>
        <p:spPr>
          <a:xfrm>
            <a:off x="2540" y="430356"/>
            <a:ext cx="2916169" cy="6500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分布方程</a:t>
            </a:r>
            <a:endParaRPr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E90B0EF-B08A-4B0E-8D33-3F1E8D2C4894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AB458-4A21-4BD5-9FDB-BF9F19984754}" type="datetime1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26E-7DB5-4A89-965C-61E13BBCD2E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79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1EDBA2F5-3478-40B1-9B14-451572C4F4BD}"/>
              </a:ext>
            </a:extLst>
          </p:cNvPr>
          <p:cNvSpPr txBox="1">
            <a:spLocks/>
          </p:cNvSpPr>
          <p:nvPr/>
        </p:nvSpPr>
        <p:spPr>
          <a:xfrm>
            <a:off x="2540" y="430356"/>
            <a:ext cx="2916169" cy="6500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简化分布</a:t>
            </a:r>
            <a:endParaRPr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E90B0EF-B08A-4B0E-8D33-3F1E8D2C4894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1E0F9-C351-4C80-A9A4-F62C0FB311A4}" type="datetime1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26E-7DB5-4A89-965C-61E13BBCD2E5}" type="slidenum">
              <a:rPr lang="zh-CN" altLang="en-US" smtClean="0"/>
              <a:t>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319215" y="1286243"/>
                <a:ext cx="8581729" cy="4652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流体在管中的厚度分布函数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简化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其为正弦函数，即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𝑠𝑖𝑛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den>
                            </m:f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楷体" panose="02010609060101010101" pitchFamily="49" charset="-122"/>
                            <a:ea typeface="楷体" panose="02010609060101010101" pitchFamily="49" charset="-122"/>
                          </a:rPr>
                          <m:t> 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den>
                            </m:f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)+1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arc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den>
                            </m:f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func>
                  </m:oMath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nary>
                      <m:naryPr>
                        <m:limLoc m:val="subSup"/>
                        <m:grow m:val="on"/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sSup>
                          <m:sSup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zh-CN" altLang="en-US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zh-CN" altLang="en-US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r>
                              <a:rPr lang="zh-CN" altLang="en-US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zh-CN" altLang="en-US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zh-CN" altLang="en-US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zh-CN" altLang="en-US" dirty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nary>
                    <m:r>
                      <a:rPr lang="en-US" altLang="zh-CN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𝜎</m:t>
                    </m:r>
                    <m:nary>
                      <m:naryPr>
                        <m:limLoc m:val="subSup"/>
                        <m:grow m:val="on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nary>
                  </m:oMath>
                </a14:m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𝐵𝑅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288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512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𝜋𝜌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𝐸𝑙𝑙𝑖𝑝𝑡𝑖𝑐𝐸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𝜋𝜌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(1+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b="0" dirty="0" smtClean="0"/>
                  <a:t>幂级数拟合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zh-CN" b="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𝜎𝜋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𝜋𝜌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zh-CN" b="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b="0" dirty="0" smtClean="0"/>
              </a:p>
              <a:p>
                <a:r>
                  <a:rPr lang="en-US" altLang="zh-CN" b="0" dirty="0" smtClean="0">
                    <a:solidFill>
                      <a:srgbClr val="FF0000"/>
                    </a:solidFill>
                    <a:ea typeface="楷体" panose="02010609060101010101" pitchFamily="49" charset="-122"/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</a:rPr>
                  <a:t>周期</a:t>
                </a:r>
                <a:r>
                  <a:rPr lang="zh-CN" altLang="en-US" dirty="0" smtClean="0">
                    <a:solidFill>
                      <a:srgbClr val="FF0000"/>
                    </a:solidFill>
                    <a:ea typeface="楷体" panose="02010609060101010101" pitchFamily="49" charset="-122"/>
                  </a:rPr>
                  <a:t>长度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𝛼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𝜌</m:t>
                                </m:r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8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𝛼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𝜋</m:t>
                            </m:r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𝜎</m:t>
                            </m:r>
                          </m:den>
                        </m:f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𝛼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−2</m:t>
                            </m:r>
                          </m:den>
                        </m:f>
                      </m:sup>
                    </m:sSup>
                  </m:oMath>
                </a14:m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15" y="1286243"/>
                <a:ext cx="8581729" cy="4652620"/>
              </a:xfrm>
              <a:prstGeom prst="rect">
                <a:avLst/>
              </a:prstGeom>
              <a:blipFill>
                <a:blip r:embed="rId3"/>
                <a:stretch>
                  <a:fillRect l="-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/>
          <p:cNvSpPr txBox="1"/>
          <p:nvPr/>
        </p:nvSpPr>
        <p:spPr>
          <a:xfrm>
            <a:off x="3399861" y="1978269"/>
            <a:ext cx="202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简化后的分布方程</a:t>
            </a:r>
            <a:endParaRPr lang="zh-CN" altLang="en-US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115050" y="3196909"/>
            <a:ext cx="120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能量方程</a:t>
            </a:r>
            <a:endParaRPr lang="zh-CN" altLang="en-US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572000" y="4120252"/>
            <a:ext cx="4413365" cy="1746019"/>
            <a:chOff x="2602523" y="1340357"/>
            <a:chExt cx="6541477" cy="2620574"/>
          </a:xfrm>
        </p:grpSpPr>
        <p:grpSp>
          <p:nvGrpSpPr>
            <p:cNvPr id="37" name="组合 36"/>
            <p:cNvGrpSpPr/>
            <p:nvPr/>
          </p:nvGrpSpPr>
          <p:grpSpPr>
            <a:xfrm>
              <a:off x="2602523" y="1340357"/>
              <a:ext cx="6541477" cy="2620574"/>
              <a:chOff x="2486588" y="1218909"/>
              <a:chExt cx="6541477" cy="2620574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2486588" y="1218909"/>
                <a:ext cx="6541477" cy="2137939"/>
                <a:chOff x="2486588" y="1218909"/>
                <a:chExt cx="6541477" cy="2137939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2486588" y="1218909"/>
                  <a:ext cx="6541477" cy="2039275"/>
                  <a:chOff x="2486588" y="1948670"/>
                  <a:chExt cx="6541477" cy="2039275"/>
                </a:xfrm>
              </p:grpSpPr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2486588" y="2101504"/>
                    <a:ext cx="6541477" cy="1886441"/>
                    <a:chOff x="1004813" y="4198312"/>
                    <a:chExt cx="5716648" cy="1648575"/>
                  </a:xfrm>
                </p:grpSpPr>
                <p:sp>
                  <p:nvSpPr>
                    <p:cNvPr id="22" name="矩形 21"/>
                    <p:cNvSpPr/>
                    <p:nvPr/>
                  </p:nvSpPr>
                  <p:spPr>
                    <a:xfrm>
                      <a:off x="1004813" y="4198312"/>
                      <a:ext cx="5716648" cy="1641855"/>
                    </a:xfrm>
                    <a:prstGeom prst="rect">
                      <a:avLst/>
                    </a:prstGeom>
                    <a:ln w="28575"/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23" name="直接箭头连接符 22"/>
                    <p:cNvCxnSpPr/>
                    <p:nvPr/>
                  </p:nvCxnSpPr>
                  <p:spPr>
                    <a:xfrm>
                      <a:off x="3905457" y="5840167"/>
                      <a:ext cx="2370746" cy="0"/>
                    </a:xfrm>
                    <a:prstGeom prst="straightConnector1">
                      <a:avLst/>
                    </a:prstGeom>
                    <a:ln w="57150"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直接箭头连接符 23"/>
                    <p:cNvCxnSpPr/>
                    <p:nvPr/>
                  </p:nvCxnSpPr>
                  <p:spPr>
                    <a:xfrm flipV="1">
                      <a:off x="3905457" y="4198312"/>
                      <a:ext cx="0" cy="1641855"/>
                    </a:xfrm>
                    <a:prstGeom prst="straightConnector1">
                      <a:avLst/>
                    </a:prstGeom>
                    <a:ln w="57150"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" name="任意多边形 24"/>
                    <p:cNvSpPr/>
                    <p:nvPr/>
                  </p:nvSpPr>
                  <p:spPr>
                    <a:xfrm>
                      <a:off x="1767254" y="5448681"/>
                      <a:ext cx="4229100" cy="398206"/>
                    </a:xfrm>
                    <a:custGeom>
                      <a:avLst/>
                      <a:gdLst>
                        <a:gd name="connsiteX0" fmla="*/ 0 w 4229100"/>
                        <a:gd name="connsiteY0" fmla="*/ 1 h 896819"/>
                        <a:gd name="connsiteX1" fmla="*/ 1055077 w 4229100"/>
                        <a:gd name="connsiteY1" fmla="*/ 888024 h 896819"/>
                        <a:gd name="connsiteX2" fmla="*/ 2127738 w 4229100"/>
                        <a:gd name="connsiteY2" fmla="*/ 1 h 896819"/>
                        <a:gd name="connsiteX3" fmla="*/ 3174023 w 4229100"/>
                        <a:gd name="connsiteY3" fmla="*/ 896817 h 896819"/>
                        <a:gd name="connsiteX4" fmla="*/ 4229100 w 4229100"/>
                        <a:gd name="connsiteY4" fmla="*/ 8794 h 8968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29100" h="896819">
                          <a:moveTo>
                            <a:pt x="0" y="1"/>
                          </a:moveTo>
                          <a:cubicBezTo>
                            <a:pt x="350227" y="444012"/>
                            <a:pt x="700454" y="888024"/>
                            <a:pt x="1055077" y="888024"/>
                          </a:cubicBezTo>
                          <a:cubicBezTo>
                            <a:pt x="1409700" y="888024"/>
                            <a:pt x="1774580" y="-1465"/>
                            <a:pt x="2127738" y="1"/>
                          </a:cubicBezTo>
                          <a:cubicBezTo>
                            <a:pt x="2480896" y="1467"/>
                            <a:pt x="2823796" y="895352"/>
                            <a:pt x="3174023" y="896817"/>
                          </a:cubicBezTo>
                          <a:cubicBezTo>
                            <a:pt x="3524250" y="898283"/>
                            <a:pt x="3972658" y="240325"/>
                            <a:pt x="4229100" y="8794"/>
                          </a:cubicBez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文本框 28"/>
                      <p:cNvSpPr txBox="1"/>
                      <p:nvPr/>
                    </p:nvSpPr>
                    <p:spPr>
                      <a:xfrm>
                        <a:off x="5351336" y="1948670"/>
                        <a:ext cx="27256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文本框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51336" y="1948670"/>
                        <a:ext cx="272561" cy="369332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r="-43333" b="-3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文本框 33"/>
                    <p:cNvSpPr txBox="1"/>
                    <p:nvPr/>
                  </p:nvSpPr>
                  <p:spPr>
                    <a:xfrm>
                      <a:off x="8380191" y="2802523"/>
                      <a:ext cx="270848" cy="5543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34" name="文本框 3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80191" y="2802523"/>
                      <a:ext cx="270848" cy="55432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5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/>
                  <p:cNvSpPr txBox="1"/>
                  <p:nvPr/>
                </p:nvSpPr>
                <p:spPr>
                  <a:xfrm>
                    <a:off x="6637987" y="3228547"/>
                    <a:ext cx="703385" cy="6109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6" name="文本框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7987" y="3228547"/>
                    <a:ext cx="703385" cy="61093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731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/>
                  <p:cNvSpPr txBox="1"/>
                  <p:nvPr/>
                </p:nvSpPr>
                <p:spPr>
                  <a:xfrm>
                    <a:off x="4152900" y="3228547"/>
                    <a:ext cx="703385" cy="6109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8" name="文本框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2900" y="3228547"/>
                    <a:ext cx="703385" cy="61093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731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/>
                <p:cNvSpPr txBox="1"/>
                <p:nvPr/>
              </p:nvSpPr>
              <p:spPr>
                <a:xfrm>
                  <a:off x="5456590" y="2507773"/>
                  <a:ext cx="2939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文本框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6590" y="2507773"/>
                  <a:ext cx="293923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65625" b="-365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8933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1EDBA2F5-3478-40B1-9B14-451572C4F4BD}"/>
              </a:ext>
            </a:extLst>
          </p:cNvPr>
          <p:cNvSpPr txBox="1">
            <a:spLocks/>
          </p:cNvSpPr>
          <p:nvPr/>
        </p:nvSpPr>
        <p:spPr>
          <a:xfrm>
            <a:off x="2540" y="430356"/>
            <a:ext cx="2916169" cy="6500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理论曲线</a:t>
            </a:r>
            <a:endParaRPr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E90B0EF-B08A-4B0E-8D33-3F1E8D2C4894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0AAC-3A53-4954-9D95-40CD12CE9208}" type="datetime1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26E-7DB5-4A89-965C-61E13BBCD2E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30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AF4A10F6-8623-430E-BA8F-B323D19F65D4}"/>
              </a:ext>
            </a:extLst>
          </p:cNvPr>
          <p:cNvSpPr txBox="1">
            <a:spLocks/>
          </p:cNvSpPr>
          <p:nvPr/>
        </p:nvSpPr>
        <p:spPr>
          <a:xfrm>
            <a:off x="2540" y="430356"/>
            <a:ext cx="2916169" cy="6500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实验装置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8A6E1C1-796B-42FC-8D0B-A4BF6864BBAD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" y="1535124"/>
            <a:ext cx="1945799" cy="1466829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556" y="1689741"/>
            <a:ext cx="1374008" cy="1030506"/>
          </a:xfrm>
          <a:prstGeom prst="rect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54" y="1403126"/>
            <a:ext cx="1048867" cy="1398489"/>
          </a:xfrm>
          <a:prstGeom prst="rect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</p:pic>
      <p:grpSp>
        <p:nvGrpSpPr>
          <p:cNvPr id="18" name="组合 17"/>
          <p:cNvGrpSpPr/>
          <p:nvPr/>
        </p:nvGrpSpPr>
        <p:grpSpPr>
          <a:xfrm>
            <a:off x="1012552" y="2942957"/>
            <a:ext cx="7453917" cy="1057235"/>
            <a:chOff x="-131295" y="2741657"/>
            <a:chExt cx="11784946" cy="1145290"/>
          </a:xfrm>
        </p:grpSpPr>
        <p:sp>
          <p:nvSpPr>
            <p:cNvPr id="19" name="圆角矩形 18"/>
            <p:cNvSpPr/>
            <p:nvPr/>
          </p:nvSpPr>
          <p:spPr>
            <a:xfrm>
              <a:off x="-131295" y="2802097"/>
              <a:ext cx="1273993" cy="650554"/>
            </a:xfrm>
            <a:prstGeom prst="round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可调速电机</a:t>
              </a:r>
              <a:endPara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324636" y="2802097"/>
              <a:ext cx="988506" cy="650554"/>
            </a:xfrm>
            <a:prstGeom prst="roundRect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传</a:t>
              </a:r>
              <a:r>
                <a:rPr lang="zh-CN" altLang="en-US" sz="14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力装置</a:t>
              </a:r>
              <a:endPara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2499412" y="2741659"/>
              <a:ext cx="339103" cy="8578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轴承架</a:t>
              </a:r>
              <a:endPara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10840976" y="2741657"/>
              <a:ext cx="313203" cy="857873"/>
            </a:xfrm>
            <a:prstGeom prst="roundRect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轴承架</a:t>
              </a:r>
              <a:endPara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812615" y="2997360"/>
              <a:ext cx="8028360" cy="293257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部分填充流体的亚克力管</a:t>
              </a:r>
              <a:endPara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64575" y="3559290"/>
              <a:ext cx="10789076" cy="3276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固定平面</a:t>
              </a:r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746" y="1170763"/>
            <a:ext cx="2312806" cy="1796618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293" y="1269226"/>
            <a:ext cx="1297142" cy="1729523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grpSp>
        <p:nvGrpSpPr>
          <p:cNvPr id="28" name="组合 27"/>
          <p:cNvGrpSpPr/>
          <p:nvPr/>
        </p:nvGrpSpPr>
        <p:grpSpPr>
          <a:xfrm>
            <a:off x="364959" y="4117651"/>
            <a:ext cx="5327982" cy="2109903"/>
            <a:chOff x="4231490" y="3692455"/>
            <a:chExt cx="4689310" cy="2468657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483" b="25142"/>
            <a:stretch/>
          </p:blipFill>
          <p:spPr>
            <a:xfrm>
              <a:off x="4231490" y="3692455"/>
              <a:ext cx="4689310" cy="2017824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</p:pic>
        <p:sp>
          <p:nvSpPr>
            <p:cNvPr id="30" name="文本框 29"/>
            <p:cNvSpPr txBox="1"/>
            <p:nvPr/>
          </p:nvSpPr>
          <p:spPr>
            <a:xfrm>
              <a:off x="5835610" y="5791780"/>
              <a:ext cx="1359332" cy="369332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装置实物图</a:t>
              </a:r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77" y="4253271"/>
            <a:ext cx="1361591" cy="1021194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400" y="4117651"/>
            <a:ext cx="1046139" cy="139485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B2C7-97F7-44FD-B020-0D73D86DCA61}" type="datetime1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26E-7DB5-4A89-965C-61E13BBCD2E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8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0D7DD212-8827-447E-89E8-A70E6A6DBCBA}"/>
              </a:ext>
            </a:extLst>
          </p:cNvPr>
          <p:cNvSpPr txBox="1">
            <a:spLocks/>
          </p:cNvSpPr>
          <p:nvPr/>
        </p:nvSpPr>
        <p:spPr>
          <a:xfrm>
            <a:off x="2539" y="430356"/>
            <a:ext cx="3910037" cy="6500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流体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填充</a:t>
            </a:r>
            <a:r>
              <a:rPr lang="zh-CN" altLang="en-US" sz="4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厚度</a:t>
            </a:r>
            <a:endParaRPr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0767F4E-8546-4DF4-90EE-6D891E1D402B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271A2-B041-4C06-B88C-2566B3BC7954}" type="datetime1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26E-7DB5-4A89-965C-61E13BBCD2E5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5" y="1706405"/>
            <a:ext cx="8825113" cy="483260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5967" y="1337073"/>
            <a:ext cx="390378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不同初始流体填充厚度下的周期长度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1028700" y="1963092"/>
                <a:ext cx="2395904" cy="86718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z="1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转轴转速：</a:t>
                </a: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3</a:t>
                </a:r>
                <a:r>
                  <a:rPr lang="en-US" altLang="zh-CN" sz="1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0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𝑅𝑃𝑀</m:t>
                    </m:r>
                  </m:oMath>
                </a14:m>
                <a:endParaRPr lang="en-US" altLang="zh-CN" sz="14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转轴直径：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45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𝑚𝑚</m:t>
                    </m:r>
                  </m:oMath>
                </a14:m>
                <a:endParaRPr lang="en-US" altLang="zh-CN" sz="14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流体密度：</a:t>
                </a:r>
                <a:r>
                  <a:rPr lang="en-US" altLang="zh-CN" sz="1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945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𝑘𝑔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</m:t>
                    </m:r>
                    <m:sSup>
                      <m:sSup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𝑚</m:t>
                        </m:r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sz="14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表面张力系数：</a:t>
                </a:r>
                <a:r>
                  <a:rPr lang="en-US" altLang="zh-CN" sz="1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31.6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𝑚𝑁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</m:t>
                    </m:r>
                  </m:oMath>
                </a14:m>
                <a:endParaRPr lang="en-US" altLang="zh-CN" sz="14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1963092"/>
                <a:ext cx="2395904" cy="867180"/>
              </a:xfrm>
              <a:prstGeom prst="rect">
                <a:avLst/>
              </a:prstGeom>
              <a:blipFill>
                <a:blip r:embed="rId4"/>
                <a:stretch>
                  <a:fillRect l="-506" t="-5556" b="-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5099538" y="2279615"/>
            <a:ext cx="1855177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趋势：形成的尖端周期长度与流体填充厚度并无关系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27626" y="4165337"/>
            <a:ext cx="4393956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理论上：周期公式的推导过程中虽然使用了初始油厚度来计算质量守恒，但最终的推导结果中并未出现初始油厚度这一项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原因：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重力势能在此题情形中的影响相比于转动势能与表面自由能太小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760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652</Words>
  <Application>Microsoft Office PowerPoint</Application>
  <PresentationFormat>全屏显示(4:3)</PresentationFormat>
  <Paragraphs>142</Paragraphs>
  <Slides>15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等线</vt:lpstr>
      <vt:lpstr>等线 Light</vt:lpstr>
      <vt:lpstr>楷体</vt:lpstr>
      <vt:lpstr>Arial</vt:lpstr>
      <vt:lpstr>Cambria Math</vt:lpstr>
      <vt:lpstr>Times New Roman</vt:lpstr>
      <vt:lpstr>Viner Hand ITC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重庆大学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学祥</dc:creator>
  <cp:lastModifiedBy>张 学祥</cp:lastModifiedBy>
  <cp:revision>83</cp:revision>
  <dcterms:created xsi:type="dcterms:W3CDTF">2018-08-12T11:12:19Z</dcterms:created>
  <dcterms:modified xsi:type="dcterms:W3CDTF">2018-08-16T17:11:26Z</dcterms:modified>
</cp:coreProperties>
</file>